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9" r:id="rId3"/>
    <p:sldId id="260" r:id="rId4"/>
    <p:sldId id="257" r:id="rId5"/>
    <p:sldId id="258" r:id="rId6"/>
    <p:sldId id="261" r:id="rId7"/>
    <p:sldId id="262" r:id="rId8"/>
    <p:sldId id="263" r:id="rId9"/>
    <p:sldId id="264" r:id="rId10"/>
    <p:sldId id="265" r:id="rId11"/>
    <p:sldId id="266" r:id="rId12"/>
    <p:sldId id="267" r:id="rId13"/>
    <p:sldId id="268" r:id="rId14"/>
    <p:sldId id="270" r:id="rId15"/>
    <p:sldId id="269" r:id="rId1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66" d="100"/>
          <a:sy n="66" d="100"/>
        </p:scale>
        <p:origin x="-150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FACE65F8-AD5B-4118-85E9-A97464B65983}" type="datetimeFigureOut">
              <a:rPr lang="en-US" smtClean="0"/>
              <a:pPr/>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ACE65F8-AD5B-4118-85E9-A97464B65983}" type="datetimeFigureOut">
              <a:rPr lang="en-US" smtClean="0"/>
              <a:pPr/>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ACE65F8-AD5B-4118-85E9-A97464B65983}" type="datetimeFigureOut">
              <a:rPr lang="en-US" smtClean="0"/>
              <a:pPr/>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FACE65F8-AD5B-4118-85E9-A97464B65983}" type="datetimeFigureOut">
              <a:rPr lang="en-US" smtClean="0"/>
              <a:pPr/>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ACE65F8-AD5B-4118-85E9-A97464B65983}" type="datetimeFigureOut">
              <a:rPr lang="en-US" smtClean="0"/>
              <a:pPr/>
              <a:t>4/19/2020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FACE65F8-AD5B-4118-85E9-A97464B65983}" type="datetimeFigureOut">
              <a:rPr lang="en-US" smtClean="0"/>
              <a:pPr/>
              <a:t>4/19/2020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FACE65F8-AD5B-4118-85E9-A97464B65983}" type="datetimeFigureOut">
              <a:rPr lang="en-US" smtClean="0"/>
              <a:pPr/>
              <a:t>4/19/2020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FACE65F8-AD5B-4118-85E9-A97464B65983}" type="datetimeFigureOut">
              <a:rPr lang="en-US" smtClean="0"/>
              <a:pPr/>
              <a:t>4/19/2020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ACE65F8-AD5B-4118-85E9-A97464B65983}" type="datetimeFigureOut">
              <a:rPr lang="en-US" smtClean="0"/>
              <a:pPr/>
              <a:t>4/19/2020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ACE65F8-AD5B-4118-85E9-A97464B65983}" type="datetimeFigureOut">
              <a:rPr lang="en-US" smtClean="0"/>
              <a:pPr/>
              <a:t>4/19/2020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ACE65F8-AD5B-4118-85E9-A97464B65983}" type="datetimeFigureOut">
              <a:rPr lang="en-US" smtClean="0"/>
              <a:pPr/>
              <a:t>4/19/2020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ED957BA-8F59-4B17-B4CB-FD0A134F0F61}"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ACE65F8-AD5B-4118-85E9-A97464B65983}" type="datetimeFigureOut">
              <a:rPr lang="en-US" smtClean="0"/>
              <a:pPr/>
              <a:t>4/19/2020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9ED957BA-8F59-4B17-B4CB-FD0A134F0F61}"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785786" y="857232"/>
            <a:ext cx="7772400" cy="1470025"/>
          </a:xfrm>
        </p:spPr>
        <p:txBody>
          <a:bodyPr/>
          <a:lstStyle/>
          <a:p>
            <a:r>
              <a:rPr lang="fa-IR" dirty="0" smtClean="0">
                <a:cs typeface="B Nazanin" pitchFamily="2" charset="-78"/>
              </a:rPr>
              <a:t>اجراي روش بارش مغزي</a:t>
            </a:r>
            <a:endParaRPr lang="en-US" dirty="0">
              <a:cs typeface="B Nazanin" pitchFamily="2" charset="-78"/>
            </a:endParaRPr>
          </a:p>
        </p:txBody>
      </p:sp>
      <p:sp>
        <p:nvSpPr>
          <p:cNvPr id="3" name="Subtitle 2"/>
          <p:cNvSpPr>
            <a:spLocks noGrp="1"/>
          </p:cNvSpPr>
          <p:nvPr>
            <p:ph type="subTitle" idx="1"/>
          </p:nvPr>
        </p:nvSpPr>
        <p:spPr>
          <a:xfrm>
            <a:off x="1357290" y="2643182"/>
            <a:ext cx="6400800" cy="1752600"/>
          </a:xfrm>
        </p:spPr>
        <p:txBody>
          <a:bodyPr>
            <a:normAutofit fontScale="92500" lnSpcReduction="10000"/>
          </a:bodyPr>
          <a:lstStyle/>
          <a:p>
            <a:pPr algn="just" rtl="1"/>
            <a:r>
              <a:rPr lang="fa-IR" dirty="0" smtClean="0">
                <a:solidFill>
                  <a:schemeClr val="tx1"/>
                </a:solidFill>
                <a:cs typeface="B Nazanin" pitchFamily="2" charset="-78"/>
              </a:rPr>
              <a:t>بارش مغزي عبارت است از اجراي روش گردهمايي كه از طريق آن عده اي مي كوشند براي يك مسئلة بخصوص با انباشتن تمام افكار و انديشه هايي كه همان جا ارائه مي شود، راه حلي بيابند</a:t>
            </a:r>
            <a:r>
              <a:rPr lang="fa-IR" dirty="0" smtClean="0">
                <a:cs typeface="B Nazanin" pitchFamily="2" charset="-78"/>
              </a:rPr>
              <a:t>.</a:t>
            </a:r>
            <a:endParaRPr lang="en-US" dirty="0">
              <a:cs typeface="B Nazanin" pitchFamily="2" charset="-7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به تجربه گذاشتن:</a:t>
            </a:r>
            <a:endParaRPr lang="en-US" dirty="0">
              <a:cs typeface="B Nazanin" pitchFamily="2" charset="-78"/>
            </a:endParaRPr>
          </a:p>
        </p:txBody>
      </p:sp>
      <p:sp>
        <p:nvSpPr>
          <p:cNvPr id="3" name="Content Placeholder 2"/>
          <p:cNvSpPr>
            <a:spLocks noGrp="1"/>
          </p:cNvSpPr>
          <p:nvPr>
            <p:ph idx="1"/>
          </p:nvPr>
        </p:nvSpPr>
        <p:spPr/>
        <p:txBody>
          <a:bodyPr/>
          <a:lstStyle/>
          <a:p>
            <a:pPr algn="just" rtl="1"/>
            <a:r>
              <a:rPr lang="fa-IR" dirty="0" smtClean="0">
                <a:cs typeface="B Nazanin" pitchFamily="2" charset="-78"/>
              </a:rPr>
              <a:t>تعدادي وسايل داخل جعبه اي مي گذاريم و نام آن ها را از بچه ها مي پرسيم و اينكه چه اطلاعاتي دربارة اهنربا دارند؟</a:t>
            </a:r>
            <a:endParaRPr lang="en-US" dirty="0">
              <a:cs typeface="B Nazanin" pitchFamily="2" charset="-78"/>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به كاربستن:</a:t>
            </a:r>
            <a:endParaRPr lang="en-US" dirty="0">
              <a:cs typeface="B Nazanin" pitchFamily="2" charset="-78"/>
            </a:endParaRPr>
          </a:p>
        </p:txBody>
      </p:sp>
      <p:sp>
        <p:nvSpPr>
          <p:cNvPr id="3" name="Content Placeholder 2"/>
          <p:cNvSpPr>
            <a:spLocks noGrp="1"/>
          </p:cNvSpPr>
          <p:nvPr>
            <p:ph idx="1"/>
          </p:nvPr>
        </p:nvSpPr>
        <p:spPr/>
        <p:txBody>
          <a:bodyPr>
            <a:normAutofit/>
          </a:bodyPr>
          <a:lstStyle/>
          <a:p>
            <a:pPr algn="just" rtl="1"/>
            <a:r>
              <a:rPr lang="fa-IR" sz="2400" dirty="0" smtClean="0">
                <a:cs typeface="B Nazanin" pitchFamily="2" charset="-78"/>
              </a:rPr>
              <a:t>مرحلة نخست: توليد انديشه</a:t>
            </a:r>
          </a:p>
          <a:p>
            <a:pPr algn="just" rtl="1"/>
            <a:r>
              <a:rPr lang="fa-IR" sz="2400" dirty="0" smtClean="0">
                <a:cs typeface="B Nazanin" pitchFamily="2" charset="-78"/>
              </a:rPr>
              <a:t>معلم: دانش آموزان عزيز براي هر گروه يك جعبه وسايل و يك موضوع تهيه كرده ام تا در آن زمينه هرگروه كار كند </a:t>
            </a:r>
          </a:p>
          <a:p>
            <a:pPr algn="just" rtl="1"/>
            <a:r>
              <a:rPr lang="fa-IR" sz="2400" dirty="0" smtClean="0">
                <a:solidFill>
                  <a:srgbClr val="FF0000"/>
                </a:solidFill>
                <a:cs typeface="B Nazanin" pitchFamily="2" charset="-78"/>
              </a:rPr>
              <a:t>موضوع گروه اول: </a:t>
            </a:r>
            <a:r>
              <a:rPr lang="fa-IR" sz="2400" dirty="0" smtClean="0">
                <a:cs typeface="B Nazanin" pitchFamily="2" charset="-78"/>
              </a:rPr>
              <a:t>چگونه خودمان آهن ربا بسازيم؟ مي توانيد از تمام يا بعضي وسايل زير استفاده كنيد: انواع آهنربا، قطعات آهني، پلاستيكي و چوبي، قيچي ، چسب، مقوا، ميخ، سيم باطري</a:t>
            </a:r>
          </a:p>
          <a:p>
            <a:pPr algn="just" rtl="1">
              <a:buNone/>
            </a:pPr>
            <a:r>
              <a:rPr lang="fa-IR" sz="2400" dirty="0" smtClean="0">
                <a:cs typeface="B Nazanin" pitchFamily="2" charset="-78"/>
              </a:rPr>
              <a:t> يك ضبط صوت هم در اختيار هر گروه قرار مي دهم تا صحبت ها و نظرات خود را ضبط و سپس بررسي كنند.</a:t>
            </a:r>
          </a:p>
          <a:p>
            <a:pPr algn="just" rtl="1"/>
            <a:endParaRPr lang="en-US" sz="2400" dirty="0">
              <a:cs typeface="B Nazanin" pitchFamily="2" charset="-78"/>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57158" y="714356"/>
            <a:ext cx="8229600" cy="4525963"/>
          </a:xfrm>
        </p:spPr>
        <p:txBody>
          <a:bodyPr>
            <a:noAutofit/>
          </a:bodyPr>
          <a:lstStyle/>
          <a:p>
            <a:pPr algn="just" rtl="1"/>
            <a:r>
              <a:rPr lang="fa-IR" sz="2800" dirty="0" smtClean="0">
                <a:solidFill>
                  <a:srgbClr val="FF0000"/>
                </a:solidFill>
                <a:cs typeface="B Nazanin" pitchFamily="2" charset="-78"/>
              </a:rPr>
              <a:t>موضوع گروه دوم: </a:t>
            </a:r>
            <a:r>
              <a:rPr lang="fa-IR" sz="2800" dirty="0" smtClean="0">
                <a:cs typeface="B Nazanin" pitchFamily="2" charset="-78"/>
              </a:rPr>
              <a:t>با اين وسايل كاردستي هاي خلاقانه طراحي كنيد: قطعات آهني و فلزهاي غيرآهني، مقوا، ضبط صوت، چسب، نخ، آرميچر، باطري، گيره، كاغذ، ميخ، سيم</a:t>
            </a:r>
          </a:p>
          <a:p>
            <a:pPr algn="just" rtl="1"/>
            <a:endParaRPr lang="fa-IR" sz="2800" dirty="0" smtClean="0">
              <a:cs typeface="B Nazanin" pitchFamily="2" charset="-78"/>
            </a:endParaRPr>
          </a:p>
          <a:p>
            <a:pPr algn="just" rtl="1"/>
            <a:r>
              <a:rPr lang="fa-IR" sz="2800" dirty="0" smtClean="0">
                <a:solidFill>
                  <a:srgbClr val="FF0000"/>
                </a:solidFill>
                <a:cs typeface="B Nazanin" pitchFamily="2" charset="-78"/>
              </a:rPr>
              <a:t>موضوع گروه سوم: </a:t>
            </a:r>
            <a:r>
              <a:rPr lang="fa-IR" sz="2800" dirty="0" smtClean="0">
                <a:cs typeface="B Nazanin" pitchFamily="2" charset="-78"/>
              </a:rPr>
              <a:t>با آهن ربا و وسايل زير چند نوع بازي طراحي كنيد: انواع آهن ربا، مقوا،چسب، قيچي، ظرف آب، ضبط صوت، نخ و سوطن، مدادرنگي</a:t>
            </a:r>
          </a:p>
          <a:p>
            <a:pPr algn="just" rtl="1"/>
            <a:endParaRPr lang="fa-IR" sz="2800" dirty="0" smtClean="0">
              <a:cs typeface="B Nazanin" pitchFamily="2" charset="-78"/>
            </a:endParaRPr>
          </a:p>
          <a:p>
            <a:pPr algn="just" rtl="1">
              <a:buNone/>
            </a:pPr>
            <a:r>
              <a:rPr lang="fa-IR" sz="2800" dirty="0" smtClean="0">
                <a:cs typeface="B Nazanin" pitchFamily="2" charset="-78"/>
              </a:rPr>
              <a:t>هنگامي كه دانش آموزان مشغول فعاليت هستند،آموزگار به گروه ها سر مي زند و آنها را هدايت مي كند تا نمونه هاي جديدي ارائه دهند و دانش آموزان ساعي را تشويق كنند.</a:t>
            </a:r>
            <a:endParaRPr lang="en-US" sz="2800" dirty="0">
              <a:cs typeface="B Nazanin" pitchFamily="2" charset="-78"/>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مرحلة دوم : ارزشيابي</a:t>
            </a:r>
            <a:endParaRPr lang="en-US" dirty="0">
              <a:cs typeface="B Nazanin" pitchFamily="2" charset="-78"/>
            </a:endParaRPr>
          </a:p>
        </p:txBody>
      </p:sp>
      <p:sp>
        <p:nvSpPr>
          <p:cNvPr id="3" name="Content Placeholder 2"/>
          <p:cNvSpPr>
            <a:spLocks noGrp="1"/>
          </p:cNvSpPr>
          <p:nvPr>
            <p:ph idx="1"/>
          </p:nvPr>
        </p:nvSpPr>
        <p:spPr/>
        <p:txBody>
          <a:bodyPr>
            <a:normAutofit fontScale="92500"/>
          </a:bodyPr>
          <a:lstStyle/>
          <a:p>
            <a:pPr algn="just" rtl="1"/>
            <a:r>
              <a:rPr lang="fa-IR" sz="2800" dirty="0" smtClean="0">
                <a:cs typeface="B Nazanin" pitchFamily="2" charset="-78"/>
              </a:rPr>
              <a:t>در اين مرحله  مدل كلاس عوض مي شود و همه در دو رديف مي نشينند و در مورد نظريات خود صحبت مي كنند و با هدايت معلم سعي مي كنند آموخته هاي خود را از اين فعاليت بيان دارند. نتايج كاربه صورت جدولي روي تابلو رسم مي شود و اگر وسايل ساخته شده است هرگروه راجع به آن توضيح مي دهد و ديگران نيز نظرات خود را دربارة ان بيان مي كنند.</a:t>
            </a:r>
          </a:p>
          <a:p>
            <a:pPr algn="just" rtl="1"/>
            <a:r>
              <a:rPr lang="fa-IR" sz="2800" dirty="0" smtClean="0">
                <a:cs typeface="B Nazanin" pitchFamily="2" charset="-78"/>
              </a:rPr>
              <a:t>1- در آهن ربا قطب </a:t>
            </a:r>
            <a:r>
              <a:rPr lang="fa-IR" sz="2800" smtClean="0">
                <a:cs typeface="B Nazanin" pitchFamily="2" charset="-78"/>
              </a:rPr>
              <a:t>هاي </a:t>
            </a:r>
            <a:r>
              <a:rPr lang="fa-IR" sz="2800" smtClean="0">
                <a:cs typeface="B Nazanin" pitchFamily="2" charset="-78"/>
              </a:rPr>
              <a:t>غير</a:t>
            </a:r>
            <a:r>
              <a:rPr lang="fa-IR" sz="2800" smtClean="0">
                <a:cs typeface="B Nazanin" pitchFamily="2" charset="-78"/>
              </a:rPr>
              <a:t>هم </a:t>
            </a:r>
            <a:r>
              <a:rPr lang="fa-IR" sz="2800" dirty="0" smtClean="0">
                <a:cs typeface="B Nazanin" pitchFamily="2" charset="-78"/>
              </a:rPr>
              <a:t>نام همديگر را مي ربايند.</a:t>
            </a:r>
          </a:p>
          <a:p>
            <a:pPr algn="just" rtl="1"/>
            <a:r>
              <a:rPr lang="fa-IR" sz="2800" dirty="0" smtClean="0">
                <a:cs typeface="B Nazanin" pitchFamily="2" charset="-78"/>
              </a:rPr>
              <a:t>2- با سيم، ميخ، باطري مي توان آهن ربا ساخت.</a:t>
            </a:r>
          </a:p>
          <a:p>
            <a:pPr algn="just" rtl="1"/>
            <a:r>
              <a:rPr lang="fa-IR" sz="2800" dirty="0" smtClean="0">
                <a:cs typeface="B Nazanin" pitchFamily="2" charset="-78"/>
              </a:rPr>
              <a:t>3-با كمك آهن ربا مي توان اشيارا روي آب به حركت در آورد.</a:t>
            </a:r>
          </a:p>
          <a:p>
            <a:pPr algn="just" rtl="1"/>
            <a:r>
              <a:rPr lang="fa-IR" sz="2800" dirty="0" smtClean="0">
                <a:cs typeface="B Nazanin" pitchFamily="2" charset="-78"/>
              </a:rPr>
              <a:t>قطبهاي هم نام آهن ربا با هم دشمن و قطبهاي غير هم نام رفيق هستند.</a:t>
            </a:r>
            <a:endParaRPr lang="en-US" sz="2800" dirty="0">
              <a:cs typeface="B Nazanin" pitchFamily="2" charset="-78"/>
            </a:endParaRPr>
          </a:p>
        </p:txBody>
      </p:sp>
      <p:sp>
        <p:nvSpPr>
          <p:cNvPr id="4" name="TextBox 3"/>
          <p:cNvSpPr txBox="1"/>
          <p:nvPr/>
        </p:nvSpPr>
        <p:spPr>
          <a:xfrm>
            <a:off x="2857488" y="5929330"/>
            <a:ext cx="4176143" cy="369332"/>
          </a:xfrm>
          <a:prstGeom prst="rect">
            <a:avLst/>
          </a:prstGeom>
          <a:noFill/>
        </p:spPr>
        <p:txBody>
          <a:bodyPr wrap="none" rtlCol="0">
            <a:spAutoFit/>
          </a:bodyPr>
          <a:lstStyle/>
          <a:p>
            <a:r>
              <a:rPr lang="fa-IR" b="1" dirty="0" smtClean="0">
                <a:cs typeface="B Nazanin" pitchFamily="2" charset="-78"/>
              </a:rPr>
              <a:t>اين مرحله شبيه به اشتراك گذاشتن در فرم ج است</a:t>
            </a:r>
            <a:endParaRPr lang="en-US" b="1" dirty="0">
              <a:cs typeface="B Nazanin" pitchFamily="2" charset="-78"/>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ارائه تكليف:</a:t>
            </a:r>
            <a:endParaRPr lang="en-US" dirty="0">
              <a:cs typeface="B Nazanin" pitchFamily="2" charset="-78"/>
            </a:endParaRPr>
          </a:p>
        </p:txBody>
      </p:sp>
      <p:sp>
        <p:nvSpPr>
          <p:cNvPr id="3" name="Content Placeholder 2"/>
          <p:cNvSpPr>
            <a:spLocks noGrp="1"/>
          </p:cNvSpPr>
          <p:nvPr>
            <p:ph idx="1"/>
          </p:nvPr>
        </p:nvSpPr>
        <p:spPr/>
        <p:txBody>
          <a:bodyPr/>
          <a:lstStyle/>
          <a:p>
            <a:pPr algn="just" rtl="1"/>
            <a:r>
              <a:rPr lang="fa-IR" dirty="0" smtClean="0">
                <a:cs typeface="B Nazanin" pitchFamily="2" charset="-78"/>
              </a:rPr>
              <a:t>1- از دانش آموز مي خواهيم كتاب ها و مجلاتي را كه در منزل دارند ورق بزنند يا با مشاهدة ويترين مغازه ها سعي كنند ايده هايي را براي كار با آهن ربا بيابند و يادداشت كنند.</a:t>
            </a:r>
          </a:p>
          <a:p>
            <a:pPr algn="just" rtl="1"/>
            <a:r>
              <a:rPr lang="fa-IR" dirty="0" smtClean="0">
                <a:cs typeface="B Nazanin" pitchFamily="2" charset="-78"/>
              </a:rPr>
              <a:t>2. دربارة آهن ربا يك داستان تخيلي بسازند.</a:t>
            </a:r>
          </a:p>
          <a:p>
            <a:pPr algn="just" rtl="1"/>
            <a:r>
              <a:rPr lang="fa-IR" dirty="0" smtClean="0">
                <a:cs typeface="B Nazanin" pitchFamily="2" charset="-78"/>
              </a:rPr>
              <a:t>3. يك وسيلة عجيب و غريب طراحي كنند كه در ساخت آن از آهن ربا استفاده شده است و موارد استفاده آن را بيان كنند.</a:t>
            </a:r>
            <a:endParaRPr lang="en-US" dirty="0">
              <a:cs typeface="B Nazanin" pitchFamily="2" charset="-78"/>
            </a:endParaRPr>
          </a:p>
        </p:txBody>
      </p:sp>
      <p:sp>
        <p:nvSpPr>
          <p:cNvPr id="4" name="TextBox 3"/>
          <p:cNvSpPr txBox="1"/>
          <p:nvPr/>
        </p:nvSpPr>
        <p:spPr>
          <a:xfrm>
            <a:off x="1500166" y="5429264"/>
            <a:ext cx="5452134" cy="369332"/>
          </a:xfrm>
          <a:prstGeom prst="rect">
            <a:avLst/>
          </a:prstGeom>
          <a:noFill/>
        </p:spPr>
        <p:txBody>
          <a:bodyPr wrap="none" rtlCol="0">
            <a:spAutoFit/>
          </a:bodyPr>
          <a:lstStyle/>
          <a:p>
            <a:r>
              <a:rPr lang="fa-IR" b="1" dirty="0" smtClean="0">
                <a:cs typeface="B Nazanin" pitchFamily="2" charset="-78"/>
              </a:rPr>
              <a:t>اين موارد را مي توانيم در انتقال به موقعيت جديد هم استفاده كنيم</a:t>
            </a:r>
            <a:endParaRPr lang="en-US" b="1" dirty="0">
              <a:cs typeface="B Nazanin" pitchFamily="2" charset="-78"/>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ارزشيابي پاياني</a:t>
            </a:r>
            <a:endParaRPr lang="en-US" dirty="0">
              <a:cs typeface="B Nazanin" pitchFamily="2" charset="-78"/>
            </a:endParaRPr>
          </a:p>
        </p:txBody>
      </p:sp>
      <p:sp>
        <p:nvSpPr>
          <p:cNvPr id="3" name="Content Placeholder 2"/>
          <p:cNvSpPr>
            <a:spLocks noGrp="1"/>
          </p:cNvSpPr>
          <p:nvPr>
            <p:ph idx="1"/>
          </p:nvPr>
        </p:nvSpPr>
        <p:spPr/>
        <p:txBody>
          <a:bodyPr/>
          <a:lstStyle/>
          <a:p>
            <a:pPr algn="r" rtl="1"/>
            <a:r>
              <a:rPr lang="fa-IR" dirty="0" smtClean="0">
                <a:cs typeface="B Nazanin" pitchFamily="2" charset="-78"/>
              </a:rPr>
              <a:t>سوالهايي از اين قبيل از دانش آموزان پرسيده مي شود:</a:t>
            </a:r>
          </a:p>
          <a:p>
            <a:pPr algn="r" rtl="1">
              <a:buNone/>
            </a:pPr>
            <a:endParaRPr lang="fa-IR" dirty="0" smtClean="0">
              <a:cs typeface="B Nazanin" pitchFamily="2" charset="-78"/>
            </a:endParaRPr>
          </a:p>
          <a:p>
            <a:pPr algn="r" rtl="1"/>
            <a:r>
              <a:rPr lang="fa-IR" dirty="0" smtClean="0">
                <a:cs typeface="B Nazanin" pitchFamily="2" charset="-78"/>
              </a:rPr>
              <a:t>1- از آهن ربا در چه نوع كارهايي استفاده مي كنيم؟</a:t>
            </a:r>
          </a:p>
          <a:p>
            <a:pPr algn="r" rtl="1"/>
            <a:r>
              <a:rPr lang="fa-IR" dirty="0" smtClean="0">
                <a:cs typeface="B Nazanin" pitchFamily="2" charset="-78"/>
              </a:rPr>
              <a:t>2-آهن رباي الكتريكي بهتر است يا آهن رباي معمولي ؟ چرا؟</a:t>
            </a:r>
          </a:p>
          <a:p>
            <a:pPr algn="r" rtl="1"/>
            <a:r>
              <a:rPr lang="fa-IR" dirty="0" smtClean="0">
                <a:cs typeface="B Nazanin" pitchFamily="2" charset="-78"/>
              </a:rPr>
              <a:t>3- چه نوع آهن رباهايي وجود دارند؟</a:t>
            </a:r>
            <a:endParaRPr lang="en-US" dirty="0">
              <a:cs typeface="B Nazanin" pitchFamily="2" charset="-78"/>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تشكيلات جلسة بارش مغزي</a:t>
            </a:r>
            <a:r>
              <a:rPr lang="fa-IR" dirty="0" smtClean="0"/>
              <a:t>:</a:t>
            </a:r>
            <a:endParaRPr lang="en-US" dirty="0"/>
          </a:p>
        </p:txBody>
      </p:sp>
      <p:sp>
        <p:nvSpPr>
          <p:cNvPr id="3" name="Content Placeholder 2"/>
          <p:cNvSpPr>
            <a:spLocks noGrp="1"/>
          </p:cNvSpPr>
          <p:nvPr>
            <p:ph idx="1"/>
          </p:nvPr>
        </p:nvSpPr>
        <p:spPr/>
        <p:txBody>
          <a:bodyPr>
            <a:normAutofit lnSpcReduction="10000"/>
          </a:bodyPr>
          <a:lstStyle/>
          <a:p>
            <a:pPr algn="r" rtl="1"/>
            <a:r>
              <a:rPr lang="fa-IR" dirty="0" smtClean="0">
                <a:cs typeface="B Nazanin" pitchFamily="2" charset="-78"/>
              </a:rPr>
              <a:t>1- رئيس گروه: رئيس گروه ، برنامه ريز و هدايت كنندة گروه است و در ابتداي جلسه آموزش هاي مقدماتي را در خصوص اجرا به اعضا ارائه مي دهد و كنترل جلسه را به عهده دارد.</a:t>
            </a:r>
          </a:p>
          <a:p>
            <a:pPr algn="r" rtl="1">
              <a:buNone/>
            </a:pPr>
            <a:endParaRPr lang="fa-IR" dirty="0" smtClean="0">
              <a:cs typeface="B Nazanin" pitchFamily="2" charset="-78"/>
            </a:endParaRPr>
          </a:p>
          <a:p>
            <a:pPr algn="r" rtl="1"/>
            <a:r>
              <a:rPr lang="fa-IR" dirty="0" smtClean="0">
                <a:cs typeface="B Nazanin" pitchFamily="2" charset="-78"/>
              </a:rPr>
              <a:t>2- يك يا چند نفر منشي: منشي بايد تمام نظرات و انديشه هاي جديد را ثبت كند تا در انتها يجلسه ، فهرست كاملي به نام افاد ارائه دهنده تكميل شود. بهتر است منشي خارج و يا در كنار جلسه حضور داشته باشد و وظيفة خود را با آرامش انجام دهد.</a:t>
            </a:r>
            <a:endParaRPr lang="en-US" dirty="0">
              <a:cs typeface="B Nazanin" pitchFamily="2" charset="-78"/>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57158" y="642918"/>
            <a:ext cx="8229600" cy="4525963"/>
          </a:xfrm>
        </p:spPr>
        <p:txBody>
          <a:bodyPr/>
          <a:lstStyle/>
          <a:p>
            <a:pPr algn="just" rtl="1"/>
            <a:r>
              <a:rPr lang="fa-IR" dirty="0" smtClean="0">
                <a:cs typeface="B Nazanin" pitchFamily="2" charset="-78"/>
              </a:rPr>
              <a:t>3- اعضاي شركت كننده: تعداد افراد شركت كننده در جلسة بارش مغزي بين 10 و 400 نفر متغير است.</a:t>
            </a:r>
          </a:p>
          <a:p>
            <a:pPr algn="just" rtl="1"/>
            <a:endParaRPr lang="fa-IR" dirty="0">
              <a:cs typeface="B Nazanin" pitchFamily="2" charset="-78"/>
            </a:endParaRPr>
          </a:p>
          <a:p>
            <a:pPr algn="just" rtl="1"/>
            <a:r>
              <a:rPr lang="fa-IR" dirty="0" smtClean="0">
                <a:cs typeface="B Nazanin" pitchFamily="2" charset="-78"/>
              </a:rPr>
              <a:t>4- مشاهده كنندگان: گاه عده اي در مقام مشاهده گر بر جلسه نظارت مي كنند، برداشت هاي خود را مي نويسند و در صورت لزوم ، در مرحلة دوم كه مرحلة ارزشيابي است، عقايد خود را بيان مي دارد. معمولا در جلسات بزرگ ، عدة اين افراد زياد است.</a:t>
            </a:r>
            <a:endParaRPr lang="en-US" dirty="0">
              <a:cs typeface="B Nazanin" pitchFamily="2" charset="-78"/>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مراحل روش بارش مغزي</a:t>
            </a:r>
            <a:r>
              <a:rPr lang="fa-IR" dirty="0" smtClean="0"/>
              <a:t>:</a:t>
            </a:r>
            <a:endParaRPr lang="en-US" dirty="0"/>
          </a:p>
        </p:txBody>
      </p:sp>
      <p:sp>
        <p:nvSpPr>
          <p:cNvPr id="3" name="Content Placeholder 2"/>
          <p:cNvSpPr>
            <a:spLocks noGrp="1"/>
          </p:cNvSpPr>
          <p:nvPr>
            <p:ph idx="1"/>
          </p:nvPr>
        </p:nvSpPr>
        <p:spPr/>
        <p:txBody>
          <a:bodyPr/>
          <a:lstStyle/>
          <a:p>
            <a:pPr algn="just" rtl="1"/>
            <a:r>
              <a:rPr lang="fa-IR" dirty="0" smtClean="0">
                <a:solidFill>
                  <a:srgbClr val="FF0000"/>
                </a:solidFill>
                <a:cs typeface="B Nazanin" pitchFamily="2" charset="-78"/>
              </a:rPr>
              <a:t>الف) خلاقيت و توليد انديشه</a:t>
            </a:r>
          </a:p>
          <a:p>
            <a:pPr algn="just" rtl="1">
              <a:buNone/>
            </a:pPr>
            <a:r>
              <a:rPr lang="fa-IR" sz="2400" dirty="0" smtClean="0">
                <a:cs typeface="B Nazanin" pitchFamily="2" charset="-78"/>
              </a:rPr>
              <a:t>فعاليت افراد در جلسة بارش مغزي با هدايت و راهنمايي مقدماتي مسئول جلسه آغاز مي شود.</a:t>
            </a:r>
          </a:p>
          <a:p>
            <a:pPr algn="just" rtl="1">
              <a:buNone/>
            </a:pPr>
            <a:r>
              <a:rPr lang="fa-IR" sz="2400" dirty="0" smtClean="0">
                <a:cs typeface="B Nazanin" pitchFamily="2" charset="-78"/>
              </a:rPr>
              <a:t>راهبردهاي مرحلة اول:</a:t>
            </a:r>
          </a:p>
          <a:p>
            <a:pPr algn="just" rtl="1">
              <a:buNone/>
            </a:pPr>
            <a:r>
              <a:rPr lang="fa-IR" sz="2400" dirty="0" smtClean="0">
                <a:cs typeface="B Nazanin" pitchFamily="2" charset="-78"/>
              </a:rPr>
              <a:t>1- بيان و تفهيم موضوع جلسه به وسيلة رئيس جلسه</a:t>
            </a:r>
          </a:p>
          <a:p>
            <a:pPr algn="just" rtl="1">
              <a:buNone/>
            </a:pPr>
            <a:r>
              <a:rPr lang="fa-IR" sz="2400" dirty="0" smtClean="0">
                <a:cs typeface="B Nazanin" pitchFamily="2" charset="-78"/>
              </a:rPr>
              <a:t>2- اعلام وظايف اعضا، منشي و مشاهده كنندگان به وسيلة رئيس جلسه</a:t>
            </a:r>
          </a:p>
          <a:p>
            <a:pPr algn="just" rtl="1">
              <a:buNone/>
            </a:pPr>
            <a:r>
              <a:rPr lang="fa-IR" sz="2400" dirty="0" smtClean="0">
                <a:cs typeface="B Nazanin" pitchFamily="2" charset="-78"/>
              </a:rPr>
              <a:t>3- بيان قوانين جلسه به وسيلة رئيس جلسه</a:t>
            </a:r>
          </a:p>
          <a:p>
            <a:pPr algn="just" rtl="1">
              <a:buNone/>
            </a:pPr>
            <a:r>
              <a:rPr lang="fa-IR" sz="2400" dirty="0" smtClean="0">
                <a:cs typeface="B Nazanin" pitchFamily="2" charset="-78"/>
              </a:rPr>
              <a:t>4- شروع جلسة بارش مغزي و ارائة نظرات به صورت چرخشي و نوبتي</a:t>
            </a:r>
          </a:p>
          <a:p>
            <a:pPr algn="just" rtl="1">
              <a:buNone/>
            </a:pPr>
            <a:r>
              <a:rPr lang="fa-IR" sz="2400" dirty="0" smtClean="0">
                <a:cs typeface="B Nazanin" pitchFamily="2" charset="-78"/>
              </a:rPr>
              <a:t>5- ثبت نظرات و آراء بيان شده در حين اجراي جلسه به وسيلة منشي </a:t>
            </a:r>
          </a:p>
          <a:p>
            <a:pPr algn="just" rtl="1">
              <a:buNone/>
            </a:pPr>
            <a:endParaRPr lang="fa-IR" sz="2400" dirty="0" smtClean="0">
              <a:cs typeface="B Nazanin" pitchFamily="2" charset="-78"/>
            </a:endParaRPr>
          </a:p>
          <a:p>
            <a:pPr algn="just" rtl="1">
              <a:buNone/>
            </a:pPr>
            <a:endParaRPr lang="fa-IR" sz="2400" dirty="0" smtClean="0">
              <a:cs typeface="B Nazanin" pitchFamily="2" charset="-78"/>
            </a:endParaRPr>
          </a:p>
          <a:p>
            <a:pPr algn="just" rtl="1">
              <a:buNone/>
            </a:pPr>
            <a:endParaRPr lang="fa-IR" sz="2400" dirty="0" smtClean="0">
              <a:cs typeface="B Nazanin" pitchFamily="2" charset="-78"/>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just" rtl="1"/>
            <a:r>
              <a:rPr lang="fa-IR" dirty="0" smtClean="0">
                <a:solidFill>
                  <a:srgbClr val="FF0000"/>
                </a:solidFill>
                <a:cs typeface="B Nazanin" pitchFamily="2" charset="-78"/>
              </a:rPr>
              <a:t>ب) قضاوت و ارزشيابي</a:t>
            </a:r>
            <a:endParaRPr lang="en-US" dirty="0">
              <a:solidFill>
                <a:srgbClr val="FF0000"/>
              </a:solidFill>
              <a:cs typeface="B Nazanin" pitchFamily="2" charset="-78"/>
            </a:endParaRPr>
          </a:p>
        </p:txBody>
      </p:sp>
      <p:sp>
        <p:nvSpPr>
          <p:cNvPr id="3" name="Content Placeholder 2"/>
          <p:cNvSpPr>
            <a:spLocks noGrp="1"/>
          </p:cNvSpPr>
          <p:nvPr>
            <p:ph idx="1"/>
          </p:nvPr>
        </p:nvSpPr>
        <p:spPr/>
        <p:txBody>
          <a:bodyPr/>
          <a:lstStyle/>
          <a:p>
            <a:pPr algn="just" rtl="1"/>
            <a:r>
              <a:rPr lang="fa-IR" dirty="0" smtClean="0">
                <a:cs typeface="B Nazanin" pitchFamily="2" charset="-78"/>
              </a:rPr>
              <a:t>پس از اينكه مرحلة توليد انديشه در مدت معيني صورت گرفت، مجموعة نظرات در مرحلة دوم پالايش و نظرات مشابه و نامناسب حذف مي شود. سپس مشاهده گران و اعضاي اصلي جلسه اين نظرات را مورد بررسي و ارزشيابي قرار مي دهند و در نهايت تعدادي نظريه يا طرح  به صورت پيشنهاد و دستاورد اصلي اعلام مي شود.</a:t>
            </a:r>
            <a:endParaRPr lang="en-US" dirty="0">
              <a:cs typeface="B Nazanin" pitchFamily="2" charset="-78"/>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اجراي نمونة تدريس به روش بارش مغزي</a:t>
            </a:r>
            <a:endParaRPr lang="en-US" dirty="0">
              <a:cs typeface="B Nazanin" pitchFamily="2" charset="-78"/>
            </a:endParaRPr>
          </a:p>
        </p:txBody>
      </p:sp>
      <p:sp>
        <p:nvSpPr>
          <p:cNvPr id="3" name="Content Placeholder 2"/>
          <p:cNvSpPr>
            <a:spLocks noGrp="1"/>
          </p:cNvSpPr>
          <p:nvPr>
            <p:ph idx="1"/>
          </p:nvPr>
        </p:nvSpPr>
        <p:spPr/>
        <p:txBody>
          <a:bodyPr>
            <a:normAutofit fontScale="92500" lnSpcReduction="20000"/>
          </a:bodyPr>
          <a:lstStyle/>
          <a:p>
            <a:pPr algn="r" rtl="1"/>
            <a:r>
              <a:rPr lang="fa-IR" dirty="0" smtClean="0">
                <a:solidFill>
                  <a:srgbClr val="FF0000"/>
                </a:solidFill>
                <a:cs typeface="B Nazanin" pitchFamily="2" charset="-78"/>
              </a:rPr>
              <a:t>پاية چهارم موضوع آهنربا</a:t>
            </a:r>
          </a:p>
          <a:p>
            <a:pPr algn="r" rtl="1"/>
            <a:r>
              <a:rPr lang="fa-IR" dirty="0" smtClean="0">
                <a:cs typeface="B Nazanin" pitchFamily="2" charset="-78"/>
              </a:rPr>
              <a:t>پيامدهاي يادگيري:  در پايان درس انتظار مي رود  فرگيران به موفقيت هاي زير دست يابند:</a:t>
            </a:r>
          </a:p>
          <a:p>
            <a:pPr algn="r" rtl="1"/>
            <a:r>
              <a:rPr lang="fa-IR" dirty="0" smtClean="0">
                <a:cs typeface="B Nazanin" pitchFamily="2" charset="-78"/>
              </a:rPr>
              <a:t>1. موارد بديع و نويي از كاربرد آهنربا بيان كنند.</a:t>
            </a:r>
          </a:p>
          <a:p>
            <a:pPr algn="r" rtl="1"/>
            <a:r>
              <a:rPr lang="fa-IR" dirty="0" smtClean="0">
                <a:cs typeface="B Nazanin" pitchFamily="2" charset="-78"/>
              </a:rPr>
              <a:t>2. كادستي خلاقانه اي با وسايل موجود طراحي كنند.</a:t>
            </a:r>
          </a:p>
          <a:p>
            <a:pPr algn="r" rtl="1"/>
            <a:r>
              <a:rPr lang="fa-IR" dirty="0" smtClean="0">
                <a:cs typeface="B Nazanin" pitchFamily="2" charset="-78"/>
              </a:rPr>
              <a:t>3.نحوة كار آهن ربا را توضيح دهند.</a:t>
            </a:r>
          </a:p>
          <a:p>
            <a:pPr algn="r" rtl="1"/>
            <a:r>
              <a:rPr lang="fa-IR" dirty="0" smtClean="0">
                <a:cs typeface="B Nazanin" pitchFamily="2" charset="-78"/>
              </a:rPr>
              <a:t>4. آهن ربا بسازند.</a:t>
            </a:r>
          </a:p>
          <a:p>
            <a:pPr algn="r" rtl="1"/>
            <a:r>
              <a:rPr lang="fa-IR" dirty="0" smtClean="0">
                <a:cs typeface="B Nazanin" pitchFamily="2" charset="-78"/>
              </a:rPr>
              <a:t>5. موارد استفادة آهن ربا را بيان كنند.</a:t>
            </a:r>
          </a:p>
          <a:p>
            <a:pPr algn="r" rtl="1"/>
            <a:r>
              <a:rPr lang="fa-IR" dirty="0" smtClean="0">
                <a:cs typeface="B Nazanin" pitchFamily="2" charset="-78"/>
              </a:rPr>
              <a:t>6. ايده ها و نظرات خود را بدون ترس ارائه دهند.</a:t>
            </a:r>
          </a:p>
          <a:p>
            <a:pPr algn="r" rtl="1"/>
            <a:r>
              <a:rPr lang="fa-IR" dirty="0" smtClean="0">
                <a:cs typeface="B Nazanin" pitchFamily="2" charset="-78"/>
              </a:rPr>
              <a:t>7. به فعاليتهاي خلاق علاقه نشان دهند.</a:t>
            </a:r>
            <a:endParaRPr lang="en-US" dirty="0">
              <a:cs typeface="B Nazanin" pitchFamily="2" charset="-78"/>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فضا و مدل كلاس</a:t>
            </a:r>
            <a:endParaRPr lang="en-US" dirty="0">
              <a:cs typeface="B Nazanin" pitchFamily="2" charset="-78"/>
            </a:endParaRPr>
          </a:p>
        </p:txBody>
      </p:sp>
      <p:sp>
        <p:nvSpPr>
          <p:cNvPr id="3" name="Content Placeholder 2"/>
          <p:cNvSpPr>
            <a:spLocks noGrp="1"/>
          </p:cNvSpPr>
          <p:nvPr>
            <p:ph idx="1"/>
          </p:nvPr>
        </p:nvSpPr>
        <p:spPr/>
        <p:txBody>
          <a:bodyPr/>
          <a:lstStyle/>
          <a:p>
            <a:pPr algn="just" rtl="1"/>
            <a:r>
              <a:rPr lang="fa-IR" dirty="0" smtClean="0">
                <a:cs typeface="B Nazanin" pitchFamily="2" charset="-78"/>
              </a:rPr>
              <a:t>دانش آموزان به شكل دايره اي و رئيس و منشي ها در بالاي گروه قرار دارند.</a:t>
            </a:r>
          </a:p>
          <a:p>
            <a:pPr algn="just" rtl="1"/>
            <a:r>
              <a:rPr lang="fa-IR" dirty="0" smtClean="0">
                <a:cs typeface="B Nazanin" pitchFamily="2" charset="-78"/>
              </a:rPr>
              <a:t>همة افراد گروه تعامل چهره به چهره دارند.</a:t>
            </a:r>
          </a:p>
          <a:p>
            <a:pPr algn="just" rtl="1"/>
            <a:r>
              <a:rPr lang="fa-IR" dirty="0" smtClean="0">
                <a:cs typeface="B Nazanin" pitchFamily="2" charset="-78"/>
              </a:rPr>
              <a:t>قبل از اجراي مراحل، دانش آموزان به 3 گروه 8 نفره تقسيم شوند و يك نفر رئيس براي نگه داشتن و تقسيم وقت و هماهنگ كردن گروه براي  بيان نظرات و دو نفر منشي براي نوشتن نظرات بچه ها تعيين شود.</a:t>
            </a:r>
            <a:endParaRPr lang="en-US" dirty="0">
              <a:cs typeface="B Nazanin" pitchFamily="2" charset="-78"/>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fa-IR" dirty="0" smtClean="0">
                <a:cs typeface="B Nazanin" pitchFamily="2" charset="-78"/>
              </a:rPr>
              <a:t>در اين روش چهار قانون وجود دارد كه دانش آموزان</a:t>
            </a:r>
            <a:br>
              <a:rPr lang="fa-IR" dirty="0" smtClean="0">
                <a:cs typeface="B Nazanin" pitchFamily="2" charset="-78"/>
              </a:rPr>
            </a:br>
            <a:r>
              <a:rPr lang="fa-IR" dirty="0" smtClean="0">
                <a:cs typeface="B Nazanin" pitchFamily="2" charset="-78"/>
              </a:rPr>
              <a:t>بايد رعايت كنند:</a:t>
            </a:r>
            <a:endParaRPr lang="en-US" dirty="0">
              <a:cs typeface="B Nazanin" pitchFamily="2" charset="-78"/>
            </a:endParaRPr>
          </a:p>
        </p:txBody>
      </p:sp>
      <p:sp>
        <p:nvSpPr>
          <p:cNvPr id="3" name="Content Placeholder 2"/>
          <p:cNvSpPr>
            <a:spLocks noGrp="1"/>
          </p:cNvSpPr>
          <p:nvPr>
            <p:ph idx="1"/>
          </p:nvPr>
        </p:nvSpPr>
        <p:spPr/>
        <p:txBody>
          <a:bodyPr/>
          <a:lstStyle/>
          <a:p>
            <a:pPr algn="r" rtl="1"/>
            <a:r>
              <a:rPr lang="fa-IR" dirty="0" smtClean="0">
                <a:cs typeface="B Nazanin" pitchFamily="2" charset="-78"/>
              </a:rPr>
              <a:t>1- انتقاد ممنوع</a:t>
            </a:r>
          </a:p>
          <a:p>
            <a:pPr algn="r" rtl="1"/>
            <a:r>
              <a:rPr lang="fa-IR" dirty="0" smtClean="0">
                <a:cs typeface="B Nazanin" pitchFamily="2" charset="-78"/>
              </a:rPr>
              <a:t>2- نظرات غير معمول بهتر است، زيرا گاهي ايده هاي عجيب و غريب بهترين ايده ها شوند.</a:t>
            </a:r>
          </a:p>
          <a:p>
            <a:pPr algn="r" rtl="1"/>
            <a:r>
              <a:rPr lang="fa-IR" dirty="0" smtClean="0">
                <a:cs typeface="B Nazanin" pitchFamily="2" charset="-78"/>
              </a:rPr>
              <a:t>3- هرچه تعداد ايده ها بيشتر باشد بهتر است.</a:t>
            </a:r>
          </a:p>
          <a:p>
            <a:pPr algn="r" rtl="1"/>
            <a:r>
              <a:rPr lang="fa-IR" dirty="0" smtClean="0">
                <a:cs typeface="B Nazanin" pitchFamily="2" charset="-78"/>
              </a:rPr>
              <a:t>4- در پايان هم ايده ها و نظرات با هم تركيب و اصلاح شوند، يعني هر يك از اعضا بايد علاوه بر ايده هاي شخصي خود به اصلاح و تركيب ايده هاي بقيه بپردازد.</a:t>
            </a:r>
            <a:endParaRPr lang="en-US" dirty="0">
              <a:cs typeface="B Nazanin" pitchFamily="2" charset="-78"/>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a-IR" dirty="0" smtClean="0">
                <a:cs typeface="B Nazanin" pitchFamily="2" charset="-78"/>
              </a:rPr>
              <a:t>برقراري ارتباط:</a:t>
            </a:r>
            <a:endParaRPr lang="en-US" dirty="0">
              <a:cs typeface="B Nazanin" pitchFamily="2" charset="-78"/>
            </a:endParaRPr>
          </a:p>
        </p:txBody>
      </p:sp>
      <p:sp>
        <p:nvSpPr>
          <p:cNvPr id="3" name="Content Placeholder 2"/>
          <p:cNvSpPr>
            <a:spLocks noGrp="1"/>
          </p:cNvSpPr>
          <p:nvPr>
            <p:ph idx="1"/>
          </p:nvPr>
        </p:nvSpPr>
        <p:spPr/>
        <p:txBody>
          <a:bodyPr/>
          <a:lstStyle/>
          <a:p>
            <a:pPr algn="just" rtl="1"/>
            <a:r>
              <a:rPr lang="fa-IR" dirty="0" smtClean="0">
                <a:cs typeface="B Nazanin" pitchFamily="2" charset="-78"/>
              </a:rPr>
              <a:t>از قبل روي مقوا تصوير يك سگ و گربه را مي كشيم و در پشت آن ها دو آهن رباي تيغه اي مي چسبانيم و آن را با مقوا مي پوشانيم كه آهن ربا پيدا نشود.دوقطب هم نام را در دو طرف صورت حيوان ها قرار مي دهيم به طوري كه وقتي از روبه رو به هم نزديك مي كنيم تصويرها از هم دور شوند ولي وقتي گربه را بر مي گردانيم سگ به طرف آن كشيده شود و از بچه ها سوال مي كنيم چطور چنين چيزي اتفاق مي افتد؟</a:t>
            </a:r>
            <a:endParaRPr lang="en-US" dirty="0">
              <a:cs typeface="B Nazanin" pitchFamily="2" charset="-78"/>
            </a:endParaRP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299</TotalTime>
  <Words>1227</Words>
  <Application>Microsoft Office PowerPoint</Application>
  <PresentationFormat>On-screen Show (4:3)</PresentationFormat>
  <Paragraphs>72</Paragraphs>
  <Slides>15</Slides>
  <Notes>0</Notes>
  <HiddenSlides>0</HiddenSlides>
  <MMClips>0</MMClips>
  <ScaleCrop>false</ScaleCrop>
  <HeadingPairs>
    <vt:vector size="4" baseType="variant">
      <vt:variant>
        <vt:lpstr>Theme</vt:lpstr>
      </vt:variant>
      <vt:variant>
        <vt:i4>1</vt:i4>
      </vt:variant>
      <vt:variant>
        <vt:lpstr>Slide Titles</vt:lpstr>
      </vt:variant>
      <vt:variant>
        <vt:i4>15</vt:i4>
      </vt:variant>
    </vt:vector>
  </HeadingPairs>
  <TitlesOfParts>
    <vt:vector size="16" baseType="lpstr">
      <vt:lpstr>Office Theme</vt:lpstr>
      <vt:lpstr>اجراي روش بارش مغزي</vt:lpstr>
      <vt:lpstr>تشكيلات جلسة بارش مغزي:</vt:lpstr>
      <vt:lpstr>Slide 3</vt:lpstr>
      <vt:lpstr>مراحل روش بارش مغزي:</vt:lpstr>
      <vt:lpstr>ب) قضاوت و ارزشيابي</vt:lpstr>
      <vt:lpstr>اجراي نمونة تدريس به روش بارش مغزي</vt:lpstr>
      <vt:lpstr>فضا و مدل كلاس</vt:lpstr>
      <vt:lpstr>در اين روش چهار قانون وجود دارد كه دانش آموزان بايد رعايت كنند:</vt:lpstr>
      <vt:lpstr>برقراري ارتباط:</vt:lpstr>
      <vt:lpstr>به تجربه گذاشتن:</vt:lpstr>
      <vt:lpstr>به كاربستن:</vt:lpstr>
      <vt:lpstr>Slide 12</vt:lpstr>
      <vt:lpstr>مرحلة دوم : ارزشيابي</vt:lpstr>
      <vt:lpstr>ارائه تكليف:</vt:lpstr>
      <vt:lpstr>ارزشيابي پاياني</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اجراي روش بارش مغزي</dc:title>
  <dc:creator>kci</dc:creator>
  <cp:lastModifiedBy>kci</cp:lastModifiedBy>
  <cp:revision>27</cp:revision>
  <dcterms:created xsi:type="dcterms:W3CDTF">2020-04-14T07:22:40Z</dcterms:created>
  <dcterms:modified xsi:type="dcterms:W3CDTF">2020-04-18T20:11:18Z</dcterms:modified>
</cp:coreProperties>
</file>

<file path=docProps/thumbnail.jpeg>
</file>