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B7A9F9-6367-4737-9757-A120C906288F}" type="datetimeFigureOut">
              <a:rPr lang="en-US" smtClean="0"/>
              <a:pPr/>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B7A9F9-6367-4737-9757-A120C906288F}" type="datetimeFigureOut">
              <a:rPr lang="en-US" smtClean="0"/>
              <a:pPr/>
              <a:t>4/10/2020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B7A9F9-6367-4737-9757-A120C906288F}" type="datetimeFigureOut">
              <a:rPr lang="en-US" smtClean="0"/>
              <a:pPr/>
              <a:t>4/10/2020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B7A9F9-6367-4737-9757-A120C906288F}" type="datetimeFigureOut">
              <a:rPr lang="en-US" smtClean="0"/>
              <a:pPr/>
              <a:t>4/10/2020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B7A9F9-6367-4737-9757-A120C906288F}" type="datetimeFigureOut">
              <a:rPr lang="en-US" smtClean="0"/>
              <a:pPr/>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B7A9F9-6367-4737-9757-A120C906288F}" type="datetimeFigureOut">
              <a:rPr lang="en-US" smtClean="0"/>
              <a:pPr/>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B7A9F9-6367-4737-9757-A120C906288F}" type="datetimeFigureOut">
              <a:rPr lang="en-US" smtClean="0"/>
              <a:pPr/>
              <a:t>4/10/2020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BEB24-9673-4B90-8CB9-03FAB4E890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عناصر بسته آموزشي علوم تجربي</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Badr" pitchFamily="2" charset="-78"/>
              </a:rPr>
              <a:t>پايگاه كتاب هاي درسي و راهنماي معلم</a:t>
            </a:r>
            <a:endParaRPr lang="en-US" dirty="0">
              <a:cs typeface="B Badr" pitchFamily="2" charset="-78"/>
            </a:endParaRPr>
          </a:p>
        </p:txBody>
      </p:sp>
      <p:sp>
        <p:nvSpPr>
          <p:cNvPr id="3" name="Content Placeholder 2"/>
          <p:cNvSpPr>
            <a:spLocks noGrp="1"/>
          </p:cNvSpPr>
          <p:nvPr>
            <p:ph idx="1"/>
          </p:nvPr>
        </p:nvSpPr>
        <p:spPr/>
        <p:txBody>
          <a:bodyPr/>
          <a:lstStyle/>
          <a:p>
            <a:r>
              <a:rPr lang="en-US" dirty="0" smtClean="0"/>
              <a:t>http://chap.sch.ir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Badr" pitchFamily="2" charset="-78"/>
              </a:rPr>
              <a:t>كتاب درسي</a:t>
            </a:r>
            <a:r>
              <a:rPr lang="fa-IR" dirty="0" smtClean="0"/>
              <a:t>:</a:t>
            </a:r>
            <a:br>
              <a:rPr lang="fa-IR" dirty="0" smtClean="0"/>
            </a:br>
            <a:endParaRPr lang="en-US" dirty="0"/>
          </a:p>
        </p:txBody>
      </p:sp>
      <p:sp>
        <p:nvSpPr>
          <p:cNvPr id="3" name="Content Placeholder 2"/>
          <p:cNvSpPr>
            <a:spLocks noGrp="1"/>
          </p:cNvSpPr>
          <p:nvPr>
            <p:ph idx="1"/>
          </p:nvPr>
        </p:nvSpPr>
        <p:spPr>
          <a:xfrm>
            <a:off x="428596" y="1000108"/>
            <a:ext cx="8229600" cy="4525963"/>
          </a:xfrm>
        </p:spPr>
        <p:txBody>
          <a:bodyPr>
            <a:noAutofit/>
          </a:bodyPr>
          <a:lstStyle/>
          <a:p>
            <a:pPr algn="just" rtl="1"/>
            <a:r>
              <a:rPr lang="fa-IR" sz="2000" dirty="0" smtClean="0">
                <a:solidFill>
                  <a:srgbClr val="FF0000"/>
                </a:solidFill>
                <a:latin typeface="Bnazanin"/>
                <a:cs typeface="B Badr" pitchFamily="2" charset="-78"/>
              </a:rPr>
              <a:t>هشدار: </a:t>
            </a:r>
            <a:r>
              <a:rPr lang="fa-IR" sz="2000" dirty="0" smtClean="0">
                <a:latin typeface="Bnazanin"/>
                <a:cs typeface="B Badr" pitchFamily="2" charset="-78"/>
              </a:rPr>
              <a:t>در اين بخش با هدف توجه به نكات ايمني ، بهداشتي و پيشگيري در نظر گرفته شده و بر حسب هريك از موضوعات درسي نكاتي به دانش آموزان ارائه شده است.</a:t>
            </a:r>
          </a:p>
          <a:p>
            <a:pPr algn="just" rtl="1"/>
            <a:r>
              <a:rPr lang="fa-IR" sz="2000" dirty="0" smtClean="0">
                <a:solidFill>
                  <a:srgbClr val="FF0000"/>
                </a:solidFill>
                <a:latin typeface="Bnazanin"/>
                <a:cs typeface="B Badr" pitchFamily="2" charset="-78"/>
              </a:rPr>
              <a:t>نكته تاريخي: </a:t>
            </a:r>
            <a:r>
              <a:rPr lang="fa-IR" sz="2000" dirty="0" smtClean="0">
                <a:latin typeface="Bnazanin"/>
                <a:cs typeface="B Badr" pitchFamily="2" charset="-78"/>
              </a:rPr>
              <a:t>در اين بخش توجه به پيشينه فرهنگ و تاريخ تمدن ايران و اسلام مد نظر بوده است .</a:t>
            </a:r>
          </a:p>
          <a:p>
            <a:pPr algn="just" rtl="1"/>
            <a:r>
              <a:rPr lang="fa-IR" sz="2000" dirty="0" smtClean="0">
                <a:solidFill>
                  <a:srgbClr val="FF0000"/>
                </a:solidFill>
                <a:latin typeface="Bnazanin"/>
                <a:cs typeface="B Badr" pitchFamily="2" charset="-78"/>
              </a:rPr>
              <a:t>ايستگاه تفكر</a:t>
            </a:r>
            <a:r>
              <a:rPr lang="fa-IR" sz="2000" dirty="0" smtClean="0">
                <a:latin typeface="Bnazanin"/>
                <a:cs typeface="B Badr" pitchFamily="2" charset="-78"/>
              </a:rPr>
              <a:t>: هدف توجه به تفكر در ابعاد پنجگانه آن بوده است.</a:t>
            </a:r>
          </a:p>
          <a:p>
            <a:pPr algn="just" rtl="1"/>
            <a:r>
              <a:rPr lang="fa-IR" sz="2000" dirty="0" smtClean="0">
                <a:solidFill>
                  <a:srgbClr val="FF0000"/>
                </a:solidFill>
                <a:latin typeface="Bnazanin"/>
                <a:cs typeface="B Badr" pitchFamily="2" charset="-78"/>
              </a:rPr>
              <a:t>شگفتي هاي آفرينش: </a:t>
            </a:r>
            <a:r>
              <a:rPr lang="fa-IR" sz="2000" dirty="0" smtClean="0">
                <a:latin typeface="Bnazanin"/>
                <a:cs typeface="B Badr" pitchFamily="2" charset="-78"/>
              </a:rPr>
              <a:t>در اين بخش با هدف توجه به خالق هستي، درك عظمت هستي و شگفتي هاي جهان خلقت بيان شده است.</a:t>
            </a:r>
          </a:p>
          <a:p>
            <a:pPr algn="just" rtl="1"/>
            <a:r>
              <a:rPr lang="fa-IR" sz="2000" dirty="0" smtClean="0">
                <a:solidFill>
                  <a:srgbClr val="FF0000"/>
                </a:solidFill>
                <a:latin typeface="Bnazanin"/>
                <a:cs typeface="B Badr" pitchFamily="2" charset="-78"/>
              </a:rPr>
              <a:t>فعاليت هاي خارج از كلاس: </a:t>
            </a:r>
            <a:r>
              <a:rPr lang="fa-IR" sz="2000" dirty="0" smtClean="0">
                <a:latin typeface="Bnazanin"/>
                <a:cs typeface="B Badr" pitchFamily="2" charset="-78"/>
              </a:rPr>
              <a:t>هدف از اين فعاليت ها </a:t>
            </a:r>
            <a:r>
              <a:rPr lang="fa-IR" sz="2000" dirty="0" smtClean="0">
                <a:solidFill>
                  <a:srgbClr val="7030A0"/>
                </a:solidFill>
                <a:latin typeface="Bnazanin"/>
                <a:cs typeface="B Badr" pitchFamily="2" charset="-78"/>
              </a:rPr>
              <a:t>انتقال آموخته ها به موقعيت هاي يادگيري </a:t>
            </a:r>
            <a:r>
              <a:rPr lang="fa-IR" sz="2000" dirty="0" smtClean="0">
                <a:latin typeface="Bnazanin"/>
                <a:cs typeface="B Badr" pitchFamily="2" charset="-78"/>
              </a:rPr>
              <a:t>خارج از كلاس بوده است .</a:t>
            </a:r>
          </a:p>
          <a:p>
            <a:pPr algn="just" rtl="1"/>
            <a:r>
              <a:rPr lang="fa-IR" sz="2000" dirty="0" smtClean="0">
                <a:solidFill>
                  <a:srgbClr val="FF0000"/>
                </a:solidFill>
                <a:latin typeface="Bnazanin"/>
                <a:cs typeface="B Badr" pitchFamily="2" charset="-78"/>
              </a:rPr>
              <a:t>كار و فناوري : </a:t>
            </a:r>
            <a:r>
              <a:rPr lang="fa-IR" sz="2000" dirty="0" smtClean="0">
                <a:latin typeface="Bnazanin"/>
                <a:cs typeface="B Badr" pitchFamily="2" charset="-78"/>
              </a:rPr>
              <a:t>در اين بخش آشنايي بيشتر دانش آموزان با مشاغل مرتبط با هريك ازموضوعات درسي مطرح بوده است.</a:t>
            </a:r>
          </a:p>
          <a:p>
            <a:pPr algn="just" rtl="1"/>
            <a:r>
              <a:rPr lang="fa-IR" sz="2000" dirty="0" smtClean="0">
                <a:solidFill>
                  <a:srgbClr val="FF0000"/>
                </a:solidFill>
                <a:latin typeface="Bnazanin"/>
                <a:cs typeface="B Badr" pitchFamily="2" charset="-78"/>
              </a:rPr>
              <a:t>آداب و مهارت هاي زندگي: </a:t>
            </a:r>
            <a:r>
              <a:rPr lang="fa-IR" sz="2000" dirty="0" smtClean="0">
                <a:latin typeface="Bnazanin"/>
                <a:cs typeface="B Badr" pitchFamily="2" charset="-78"/>
              </a:rPr>
              <a:t>هدف آشنايي با برخي از رسوم و اداب فرهنگي جامعه و </a:t>
            </a:r>
            <a:r>
              <a:rPr lang="fa-IR" sz="2000" dirty="0" smtClean="0">
                <a:solidFill>
                  <a:srgbClr val="7030A0"/>
                </a:solidFill>
                <a:latin typeface="Bnazanin"/>
                <a:cs typeface="B Badr" pitchFamily="2" charset="-78"/>
              </a:rPr>
              <a:t>نيز كسب مهارت هاي زندگي</a:t>
            </a:r>
            <a:r>
              <a:rPr lang="fa-IR" sz="2000" dirty="0" smtClean="0">
                <a:solidFill>
                  <a:srgbClr val="FF0000"/>
                </a:solidFill>
                <a:latin typeface="Bnazanin"/>
                <a:cs typeface="B Badr" pitchFamily="2" charset="-78"/>
              </a:rPr>
              <a:t> </a:t>
            </a:r>
            <a:r>
              <a:rPr lang="fa-IR" sz="2000" dirty="0" smtClean="0">
                <a:latin typeface="Bnazanin"/>
                <a:cs typeface="B Badr" pitchFamily="2" charset="-78"/>
              </a:rPr>
              <a:t>مورد نياز است.</a:t>
            </a:r>
          </a:p>
          <a:p>
            <a:pPr algn="just" rtl="1"/>
            <a:r>
              <a:rPr lang="fa-IR" sz="2000" dirty="0" smtClean="0">
                <a:latin typeface="Bnazanin"/>
                <a:cs typeface="B Badr" pitchFamily="2" charset="-78"/>
              </a:rPr>
              <a:t> </a:t>
            </a:r>
            <a:r>
              <a:rPr lang="fa-IR" sz="2000" dirty="0" smtClean="0">
                <a:solidFill>
                  <a:srgbClr val="FF0000"/>
                </a:solidFill>
                <a:latin typeface="Bnazanin"/>
                <a:cs typeface="B Badr" pitchFamily="2" charset="-78"/>
              </a:rPr>
              <a:t>علم و زندگي:  </a:t>
            </a:r>
            <a:r>
              <a:rPr lang="fa-IR" sz="2000" dirty="0" smtClean="0">
                <a:latin typeface="Bnazanin"/>
                <a:cs typeface="B Badr" pitchFamily="2" charset="-78"/>
              </a:rPr>
              <a:t>هدف از اين بخش مرتبط ساختن دانش آموزان با مسائلي است كه در محيط زندگي شان ايجاد مي شود.</a:t>
            </a:r>
            <a:endParaRPr lang="en-US" sz="2000" dirty="0" smtClean="0">
              <a:latin typeface="Bnazanin"/>
              <a:cs typeface="B Badr" pitchFamily="2" charset="-78"/>
            </a:endParaRPr>
          </a:p>
          <a:p>
            <a:pPr algn="just" rtl="1"/>
            <a:r>
              <a:rPr lang="fa-IR" sz="2000" dirty="0">
                <a:solidFill>
                  <a:srgbClr val="FF0000"/>
                </a:solidFill>
                <a:latin typeface="Bnazanin"/>
                <a:cs typeface="B Badr" pitchFamily="2" charset="-78"/>
              </a:rPr>
              <a:t> </a:t>
            </a:r>
            <a:r>
              <a:rPr lang="fa-IR" sz="2000" dirty="0" smtClean="0">
                <a:solidFill>
                  <a:srgbClr val="FF0000"/>
                </a:solidFill>
                <a:latin typeface="Bnazanin"/>
                <a:cs typeface="B Badr" pitchFamily="2" charset="-78"/>
              </a:rPr>
              <a:t>در اختيار شما: </a:t>
            </a:r>
            <a:r>
              <a:rPr lang="fa-IR" sz="2000" dirty="0" smtClean="0">
                <a:latin typeface="Bnazanin"/>
                <a:cs typeface="B Badr" pitchFamily="2" charset="-78"/>
              </a:rPr>
              <a:t>در اين بخش با هدف مشاركت مداخله معلمان در اجراي برنامه درسي ، معلمان مي توانند بر حسب نياز دانش آموزان، موقعيت هاي محلي فعاليت هايي را براي يادگيري دانش آموزان طراحي و اجرا كنند. </a:t>
            </a:r>
          </a:p>
          <a:p>
            <a:pPr algn="just" rtl="1"/>
            <a:endParaRPr lang="en-US" sz="2000" dirty="0">
              <a:latin typeface="Bnazanin"/>
              <a:cs typeface="B Badr"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solidFill>
                  <a:srgbClr val="FF0000"/>
                </a:solidFill>
                <a:cs typeface="B Badr" pitchFamily="2" charset="-78"/>
              </a:rPr>
              <a:t>كتاب راهنماي معلم</a:t>
            </a:r>
            <a:endParaRPr lang="en-US" dirty="0">
              <a:solidFill>
                <a:srgbClr val="FF0000"/>
              </a:solidFill>
              <a:cs typeface="B Badr" pitchFamily="2" charset="-78"/>
            </a:endParaRPr>
          </a:p>
        </p:txBody>
      </p:sp>
      <p:sp>
        <p:nvSpPr>
          <p:cNvPr id="3" name="Content Placeholder 2"/>
          <p:cNvSpPr>
            <a:spLocks noGrp="1"/>
          </p:cNvSpPr>
          <p:nvPr>
            <p:ph idx="1"/>
          </p:nvPr>
        </p:nvSpPr>
        <p:spPr/>
        <p:txBody>
          <a:bodyPr/>
          <a:lstStyle/>
          <a:p>
            <a:pPr algn="just" rtl="1"/>
            <a:r>
              <a:rPr lang="fa-IR" dirty="0" smtClean="0">
                <a:cs typeface="B Badr" pitchFamily="2" charset="-78"/>
              </a:rPr>
              <a:t>كليات: در اين بخش جهت گيري هاي برنامه درسي علوم تجربي و چگونگي عملياتي شدن رويكردهاي جديد برنامه تبيين شده است. مطالعه اين بخش به معلم كمك مي كند تا فعاليت هاي آموزشي پيش بيني شده در كتاب درسي يا راهنماي معلم را عميق تر درك كنند.</a:t>
            </a:r>
            <a:endParaRPr lang="en-US" dirty="0">
              <a:cs typeface="B Bad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Badr" pitchFamily="2" charset="-78"/>
              </a:rPr>
              <a:t>آموزش موضوعات درسي:</a:t>
            </a:r>
            <a:br>
              <a:rPr lang="fa-IR" dirty="0" smtClean="0">
                <a:cs typeface="B Badr" pitchFamily="2" charset="-78"/>
              </a:rPr>
            </a:br>
            <a:endParaRPr lang="en-US" dirty="0">
              <a:cs typeface="B Badr" pitchFamily="2" charset="-78"/>
            </a:endParaRPr>
          </a:p>
        </p:txBody>
      </p:sp>
      <p:sp>
        <p:nvSpPr>
          <p:cNvPr id="3" name="Content Placeholder 2"/>
          <p:cNvSpPr>
            <a:spLocks noGrp="1"/>
          </p:cNvSpPr>
          <p:nvPr>
            <p:ph idx="1"/>
          </p:nvPr>
        </p:nvSpPr>
        <p:spPr/>
        <p:txBody>
          <a:bodyPr>
            <a:normAutofit fontScale="92500" lnSpcReduction="10000"/>
          </a:bodyPr>
          <a:lstStyle/>
          <a:p>
            <a:pPr algn="just" rtl="1"/>
            <a:r>
              <a:rPr lang="fa-IR" dirty="0" smtClean="0">
                <a:cs typeface="B Badr" pitchFamily="2" charset="-78"/>
              </a:rPr>
              <a:t>در اين بخش اهداف يادگيري در قالب پيامدها در سه سطح مطرح شده است:</a:t>
            </a:r>
          </a:p>
          <a:p>
            <a:pPr algn="just" rtl="1">
              <a:buNone/>
            </a:pPr>
            <a:r>
              <a:rPr lang="fa-IR" dirty="0" smtClean="0">
                <a:solidFill>
                  <a:srgbClr val="FF0000"/>
                </a:solidFill>
                <a:cs typeface="B Badr" pitchFamily="2" charset="-78"/>
              </a:rPr>
              <a:t>سطح 1: </a:t>
            </a:r>
            <a:r>
              <a:rPr lang="fa-IR" dirty="0" smtClean="0">
                <a:cs typeface="B Badr" pitchFamily="2" charset="-78"/>
              </a:rPr>
              <a:t>آنچه همه دانش آموزان بايد به آن دست يابند.</a:t>
            </a:r>
          </a:p>
          <a:p>
            <a:pPr algn="just" rtl="1">
              <a:buNone/>
            </a:pPr>
            <a:r>
              <a:rPr lang="fa-IR" dirty="0" smtClean="0">
                <a:solidFill>
                  <a:srgbClr val="FF0000"/>
                </a:solidFill>
                <a:cs typeface="B Badr" pitchFamily="2" charset="-78"/>
              </a:rPr>
              <a:t>سطح 2: </a:t>
            </a:r>
            <a:r>
              <a:rPr lang="fa-IR" dirty="0" smtClean="0">
                <a:cs typeface="B Badr" pitchFamily="2" charset="-78"/>
              </a:rPr>
              <a:t>آنچه بيشتر دانش آموزان بايد به آن دست يابند</a:t>
            </a:r>
          </a:p>
          <a:p>
            <a:pPr algn="just" rtl="1">
              <a:buNone/>
            </a:pPr>
            <a:r>
              <a:rPr lang="fa-IR" dirty="0" smtClean="0">
                <a:solidFill>
                  <a:srgbClr val="FF0000"/>
                </a:solidFill>
                <a:cs typeface="B Badr" pitchFamily="2" charset="-78"/>
              </a:rPr>
              <a:t>سطح 3</a:t>
            </a:r>
            <a:r>
              <a:rPr lang="fa-IR" dirty="0" smtClean="0">
                <a:cs typeface="B Badr" pitchFamily="2" charset="-78"/>
              </a:rPr>
              <a:t>: آنچه برخي از دانش آموزان به آن دست خواهند يافت.</a:t>
            </a:r>
          </a:p>
          <a:p>
            <a:pPr algn="just" rtl="1">
              <a:buNone/>
            </a:pPr>
            <a:endParaRPr lang="fa-IR" dirty="0">
              <a:cs typeface="B Badr" pitchFamily="2" charset="-78"/>
            </a:endParaRPr>
          </a:p>
          <a:p>
            <a:pPr algn="just" rtl="1">
              <a:buNone/>
            </a:pPr>
            <a:r>
              <a:rPr lang="fa-IR" dirty="0" smtClean="0">
                <a:solidFill>
                  <a:srgbClr val="FF0000"/>
                </a:solidFill>
                <a:cs typeface="B Badr" pitchFamily="2" charset="-78"/>
              </a:rPr>
              <a:t>مهم: </a:t>
            </a:r>
            <a:r>
              <a:rPr lang="fa-IR" dirty="0" smtClean="0">
                <a:cs typeface="B Badr" pitchFamily="2" charset="-78"/>
              </a:rPr>
              <a:t>اين سطوح با آنچه در ارزشيابي كيفي ( توصيفي) با عنوان سطوح عملكرد / انتظارات مطرح شده است همخواني دارد و به معلمان در ارزشيابي از عملكرد دانش آموزان كمك مي كند.</a:t>
            </a:r>
            <a:endParaRPr lang="en-US" dirty="0">
              <a:cs typeface="B Badr"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rgbClr val="FF0000"/>
                </a:solidFill>
                <a:cs typeface="B Badr" pitchFamily="2" charset="-78"/>
              </a:rPr>
              <a:t>مهم در ارزشيابي كيفي (توصيفي)</a:t>
            </a:r>
            <a:endParaRPr lang="en-US" dirty="0">
              <a:solidFill>
                <a:srgbClr val="FF0000"/>
              </a:solidFill>
              <a:cs typeface="B Badr" pitchFamily="2" charset="-78"/>
            </a:endParaRPr>
          </a:p>
        </p:txBody>
      </p:sp>
      <p:sp>
        <p:nvSpPr>
          <p:cNvPr id="3" name="Content Placeholder 2"/>
          <p:cNvSpPr>
            <a:spLocks noGrp="1"/>
          </p:cNvSpPr>
          <p:nvPr>
            <p:ph idx="1"/>
          </p:nvPr>
        </p:nvSpPr>
        <p:spPr/>
        <p:txBody>
          <a:bodyPr/>
          <a:lstStyle/>
          <a:p>
            <a:pPr algn="just" rtl="1"/>
            <a:r>
              <a:rPr lang="fa-IR" dirty="0" smtClean="0">
                <a:cs typeface="B Badr" pitchFamily="2" charset="-78"/>
              </a:rPr>
              <a:t>براساس اين سطوح</a:t>
            </a:r>
          </a:p>
          <a:p>
            <a:pPr algn="just" rtl="1"/>
            <a:r>
              <a:rPr lang="fa-IR" dirty="0" smtClean="0">
                <a:cs typeface="B Badr" pitchFamily="2" charset="-78"/>
              </a:rPr>
              <a:t>سطح 3 معادل </a:t>
            </a:r>
            <a:r>
              <a:rPr lang="fa-IR" dirty="0" smtClean="0">
                <a:solidFill>
                  <a:srgbClr val="FF0000"/>
                </a:solidFill>
                <a:cs typeface="B Badr" pitchFamily="2" charset="-78"/>
              </a:rPr>
              <a:t>بسيار خوب</a:t>
            </a:r>
          </a:p>
          <a:p>
            <a:pPr algn="just" rtl="1"/>
            <a:r>
              <a:rPr lang="fa-IR" dirty="0" smtClean="0">
                <a:cs typeface="B Badr" pitchFamily="2" charset="-78"/>
              </a:rPr>
              <a:t>سطح 2 معادل </a:t>
            </a:r>
            <a:r>
              <a:rPr lang="fa-IR" dirty="0" smtClean="0">
                <a:solidFill>
                  <a:srgbClr val="FF0000"/>
                </a:solidFill>
                <a:cs typeface="B Badr" pitchFamily="2" charset="-78"/>
              </a:rPr>
              <a:t>خوب</a:t>
            </a:r>
          </a:p>
          <a:p>
            <a:pPr algn="just" rtl="1"/>
            <a:r>
              <a:rPr lang="fa-IR" dirty="0" smtClean="0">
                <a:cs typeface="B Badr" pitchFamily="2" charset="-78"/>
              </a:rPr>
              <a:t>سطح 1 معدل </a:t>
            </a:r>
            <a:r>
              <a:rPr lang="fa-IR" dirty="0" smtClean="0">
                <a:solidFill>
                  <a:srgbClr val="FF0000"/>
                </a:solidFill>
                <a:cs typeface="B Badr" pitchFamily="2" charset="-78"/>
              </a:rPr>
              <a:t>قابل قبول</a:t>
            </a:r>
          </a:p>
          <a:p>
            <a:pPr algn="just" rtl="1"/>
            <a:r>
              <a:rPr lang="fa-IR" dirty="0" smtClean="0">
                <a:cs typeface="B Badr" pitchFamily="2" charset="-78"/>
              </a:rPr>
              <a:t>چنانچه دانش آموزي نتواند به سطح 1 دست يابد عملكرد او در سطح </a:t>
            </a:r>
            <a:r>
              <a:rPr lang="fa-IR" dirty="0" smtClean="0">
                <a:solidFill>
                  <a:srgbClr val="FF0000"/>
                </a:solidFill>
                <a:cs typeface="B Badr" pitchFamily="2" charset="-78"/>
              </a:rPr>
              <a:t>نيازمند تلاش بيشتر </a:t>
            </a:r>
            <a:r>
              <a:rPr lang="fa-IR" dirty="0" smtClean="0">
                <a:cs typeface="B Badr" pitchFamily="2" charset="-78"/>
              </a:rPr>
              <a:t>ارزيابي خواهد شد</a:t>
            </a:r>
          </a:p>
          <a:p>
            <a:pPr algn="just" rtl="1"/>
            <a:endParaRPr lang="en-US" dirty="0">
              <a:cs typeface="B Badr"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نكات آموزشي و فعاليت هاي پيشنهادي</a:t>
            </a:r>
            <a:endParaRPr lang="en-US" dirty="0"/>
          </a:p>
        </p:txBody>
      </p:sp>
      <p:sp>
        <p:nvSpPr>
          <p:cNvPr id="3" name="Content Placeholder 2"/>
          <p:cNvSpPr>
            <a:spLocks noGrp="1"/>
          </p:cNvSpPr>
          <p:nvPr>
            <p:ph idx="1"/>
          </p:nvPr>
        </p:nvSpPr>
        <p:spPr>
          <a:xfrm>
            <a:off x="457200" y="1600201"/>
            <a:ext cx="8229600" cy="2328866"/>
          </a:xfrm>
        </p:spPr>
        <p:txBody>
          <a:bodyPr/>
          <a:lstStyle/>
          <a:p>
            <a:pPr algn="just" rtl="1"/>
            <a:r>
              <a:rPr lang="fa-IR" dirty="0" smtClean="0">
                <a:latin typeface="Adobe Arabic" pitchFamily="18" charset="-78"/>
                <a:cs typeface="B Badr" pitchFamily="2" charset="-78"/>
              </a:rPr>
              <a:t>اين بخش در بر گيرنده روش اجراي فعاليت هاي كتاب درسي است. و در بعضي از بخش ها توضيحاتي در مورد فعاليت هاي كتاب درسي را ارائه مي دهد و پيشنهادهايي براي اجراي فعاليت ها بيان مي كند.</a:t>
            </a:r>
            <a:endParaRPr lang="en-US" dirty="0">
              <a:latin typeface="Adobe Arabic" pitchFamily="18" charset="-78"/>
              <a:cs typeface="B Badr"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بخش ارزشيابي</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643042" y="3214686"/>
            <a:ext cx="6000750" cy="3267075"/>
          </a:xfrm>
          <a:prstGeom prst="rect">
            <a:avLst/>
          </a:prstGeom>
          <a:noFill/>
          <a:ln w="9525">
            <a:noFill/>
            <a:miter lim="800000"/>
            <a:headEnd/>
            <a:tailEnd/>
          </a:ln>
          <a:effectLst/>
        </p:spPr>
      </p:pic>
      <p:sp>
        <p:nvSpPr>
          <p:cNvPr id="5" name="TextBox 4"/>
          <p:cNvSpPr txBox="1"/>
          <p:nvPr/>
        </p:nvSpPr>
        <p:spPr>
          <a:xfrm>
            <a:off x="285720" y="1643050"/>
            <a:ext cx="8115265" cy="1015663"/>
          </a:xfrm>
          <a:prstGeom prst="rect">
            <a:avLst/>
          </a:prstGeom>
          <a:noFill/>
        </p:spPr>
        <p:txBody>
          <a:bodyPr wrap="square" rtlCol="0">
            <a:spAutoFit/>
          </a:bodyPr>
          <a:lstStyle/>
          <a:p>
            <a:pPr algn="r" rtl="1"/>
            <a:r>
              <a:rPr lang="fa-IR" sz="2000" dirty="0" smtClean="0">
                <a:cs typeface="B Badr" pitchFamily="2" charset="-78"/>
              </a:rPr>
              <a:t>شامل ملاك ها ي ارزشيابي و سطوح عملكرد بر اساس هريك از ملاك هاست. اين ملاك ها برگرفته از پيامدهاي يادگيري است و براي پوشش دادن به سطوح پيامدهاي يادگيري  (همه، بيشتر و برخي ) هريك از پيامدها در سه سطح عملكرد تبيين شده است.</a:t>
            </a:r>
            <a:endParaRPr lang="en-US" sz="2000" dirty="0">
              <a:cs typeface="B Badr"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571480"/>
            <a:ext cx="8229600" cy="4525963"/>
          </a:xfrm>
        </p:spPr>
        <p:txBody>
          <a:bodyPr/>
          <a:lstStyle/>
          <a:p>
            <a:pPr algn="just" rtl="1"/>
            <a:r>
              <a:rPr lang="fa-IR" dirty="0" smtClean="0">
                <a:cs typeface="B Badr" pitchFamily="2" charset="-78"/>
              </a:rPr>
              <a:t>پيوست: در اين بخش برخي از توضيحات مورد نيازاز نظرآموزشي براي ادارة بهتر كلاس ها و تعميق يادگيري دانش آموزان ارائه شده است</a:t>
            </a:r>
          </a:p>
          <a:p>
            <a:pPr algn="just" rtl="1"/>
            <a:r>
              <a:rPr lang="fa-IR" dirty="0" smtClean="0">
                <a:cs typeface="B Badr" pitchFamily="2" charset="-78"/>
              </a:rPr>
              <a:t>كتاب كار: فعاليت هاي كتاب كار براي مرور آموخته ها طراحي شده است و تنها براي تثبيت و تعميق آموخته هاست و نبايد از آن به عنوان ابزار و الگوي ارزشيابي استفاده شود. </a:t>
            </a:r>
            <a:r>
              <a:rPr lang="fa-IR" dirty="0" smtClean="0">
                <a:solidFill>
                  <a:srgbClr val="FF0000"/>
                </a:solidFill>
                <a:cs typeface="B Badr" pitchFamily="2" charset="-78"/>
              </a:rPr>
              <a:t>استفاده از اين كتاب الزامي است.</a:t>
            </a:r>
            <a:endParaRPr lang="en-US" dirty="0">
              <a:cs typeface="B Badr"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Badr" pitchFamily="2" charset="-78"/>
              </a:rPr>
              <a:t>استفاده از فيلم هاي آموزشي</a:t>
            </a:r>
            <a:endParaRPr lang="en-US" dirty="0">
              <a:cs typeface="B Badr" pitchFamily="2" charset="-78"/>
            </a:endParaRPr>
          </a:p>
        </p:txBody>
      </p:sp>
      <p:sp>
        <p:nvSpPr>
          <p:cNvPr id="3" name="Content Placeholder 2"/>
          <p:cNvSpPr>
            <a:spLocks noGrp="1"/>
          </p:cNvSpPr>
          <p:nvPr>
            <p:ph idx="1"/>
          </p:nvPr>
        </p:nvSpPr>
        <p:spPr/>
        <p:txBody>
          <a:bodyPr/>
          <a:lstStyle/>
          <a:p>
            <a:pPr algn="r" rtl="1"/>
            <a:r>
              <a:rPr lang="fa-IR" dirty="0" smtClean="0">
                <a:cs typeface="B Badr" pitchFamily="2" charset="-78"/>
              </a:rPr>
              <a:t>الف ) فيلم دانش آموز: در قالب دو فيلم جامع درس (فندق) و فيلم هاي موردي توليد شده است.</a:t>
            </a:r>
          </a:p>
          <a:p>
            <a:pPr algn="r" rtl="1"/>
            <a:r>
              <a:rPr lang="fa-IR" dirty="0" smtClean="0">
                <a:cs typeface="B Badr" pitchFamily="2" charset="-78"/>
              </a:rPr>
              <a:t>ب) فيلم راهنماي معلم: در اين فيلم مولفان در مورد هدف ها و شيوه هاي آموزشي توضيحاتي ارائه كرده اند.</a:t>
            </a:r>
          </a:p>
          <a:p>
            <a:pPr algn="r" rtl="1"/>
            <a:r>
              <a:rPr lang="fa-IR" dirty="0" smtClean="0">
                <a:cs typeface="B Badr" pitchFamily="2" charset="-78"/>
              </a:rPr>
              <a:t>ج)فيلم والدين: اين فيلم در سه قسمت علم چيست، خانه و مدرسه و علوم در همه جا تدوين شده است.</a:t>
            </a:r>
            <a:endParaRPr lang="en-US" dirty="0">
              <a:cs typeface="B Badr" pitchFamily="2" charset="-7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TotalTime>
  <Words>679</Words>
  <Application>Microsoft Office PowerPoint</Application>
  <PresentationFormat>On-screen Show (4:3)</PresentationFormat>
  <Paragraphs>38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عناصر بسته آموزشي علوم تجربي</vt:lpstr>
      <vt:lpstr>كتاب درسي: </vt:lpstr>
      <vt:lpstr>كتاب راهنماي معلم</vt:lpstr>
      <vt:lpstr>آموزش موضوعات درسي: </vt:lpstr>
      <vt:lpstr>مهم در ارزشيابي كيفي (توصيفي)</vt:lpstr>
      <vt:lpstr>نكات آموزشي و فعاليت هاي پيشنهادي</vt:lpstr>
      <vt:lpstr>بخش ارزشيابي</vt:lpstr>
      <vt:lpstr>Slide 8</vt:lpstr>
      <vt:lpstr>استفاده از فيلم هاي آموزشي</vt:lpstr>
      <vt:lpstr>پايگاه كتاب هاي درسي و راهنماي معلم</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عناصر بسته آموزشي علوم تجربي</dc:title>
  <dc:creator>kci</dc:creator>
  <cp:lastModifiedBy>kci</cp:lastModifiedBy>
  <cp:revision>11</cp:revision>
  <dcterms:created xsi:type="dcterms:W3CDTF">2020-04-08T12:11:50Z</dcterms:created>
  <dcterms:modified xsi:type="dcterms:W3CDTF">2020-04-10T10:42:08Z</dcterms:modified>
</cp:coreProperties>
</file>